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2" r:id="rId2"/>
    <p:sldId id="267" r:id="rId3"/>
    <p:sldId id="268" r:id="rId4"/>
    <p:sldId id="269" r:id="rId5"/>
    <p:sldId id="270" r:id="rId6"/>
    <p:sldId id="278" r:id="rId7"/>
    <p:sldId id="261" r:id="rId8"/>
    <p:sldId id="259" r:id="rId9"/>
    <p:sldId id="282" r:id="rId10"/>
    <p:sldId id="280" r:id="rId11"/>
    <p:sldId id="281" r:id="rId12"/>
    <p:sldId id="291" r:id="rId13"/>
    <p:sldId id="279" r:id="rId14"/>
    <p:sldId id="283" r:id="rId15"/>
    <p:sldId id="256" r:id="rId16"/>
    <p:sldId id="289" r:id="rId17"/>
    <p:sldId id="284" r:id="rId18"/>
    <p:sldId id="271" r:id="rId19"/>
    <p:sldId id="287" r:id="rId20"/>
    <p:sldId id="257" r:id="rId21"/>
    <p:sldId id="288" r:id="rId22"/>
    <p:sldId id="266" r:id="rId23"/>
    <p:sldId id="260" r:id="rId24"/>
    <p:sldId id="263" r:id="rId25"/>
    <p:sldId id="277" r:id="rId26"/>
    <p:sldId id="265" r:id="rId27"/>
    <p:sldId id="264" r:id="rId28"/>
    <p:sldId id="272" r:id="rId29"/>
    <p:sldId id="275" r:id="rId30"/>
    <p:sldId id="286" r:id="rId31"/>
    <p:sldId id="285" r:id="rId32"/>
    <p:sldId id="273" r:id="rId33"/>
    <p:sldId id="274" r:id="rId34"/>
    <p:sldId id="290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C8CB-6DE7-4562-8315-281278F678C6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0DB4C-1978-4D36-A711-1472D4088C3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0DB4C-1978-4D36-A711-1472D4088C38}" type="slidenum">
              <a:rPr lang="el-GR" smtClean="0"/>
              <a:pPr/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0DB4C-1978-4D36-A711-1472D4088C38}" type="slidenum">
              <a:rPr lang="el-GR" smtClean="0"/>
              <a:pPr/>
              <a:t>30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8990-E66F-4345-8122-AA365CC4EE23}" type="datetimeFigureOut">
              <a:rPr lang="el-GR" smtClean="0"/>
              <a:pPr/>
              <a:t>9/10/2015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8F8DF-EB68-4A4F-AA44-4B2518995D1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NHD2maDSdY" TargetMode="External"/><Relationship Id="rId3" Type="http://schemas.openxmlformats.org/officeDocument/2006/relationships/hyperlink" Target="https://www.youtube.com/playlist?list=PL1NlNgC1XEBC2LE6--JgHyWA3GYWYbzrm" TargetMode="External"/><Relationship Id="rId7" Type="http://schemas.openxmlformats.org/officeDocument/2006/relationships/hyperlink" Target="http://arxiv.org/pdf/1305.3647.pdf" TargetMode="External"/><Relationship Id="rId2" Type="http://schemas.openxmlformats.org/officeDocument/2006/relationships/hyperlink" Target="file:///C:\Users\user\Users\vtsamis\AppData\Local\user\Desktop\POP\www.hellas-astro.g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strovox.gr/" TargetMode="External"/><Relationship Id="rId5" Type="http://schemas.openxmlformats.org/officeDocument/2006/relationships/hyperlink" Target="https://www.facebook.com/groups/225242506278" TargetMode="External"/><Relationship Id="rId4" Type="http://schemas.openxmlformats.org/officeDocument/2006/relationships/hyperlink" Target="http://www.hellas-astro.gr/articles/astromanos-2015-03-04-2132" TargetMode="External"/><Relationship Id="rId9" Type="http://schemas.openxmlformats.org/officeDocument/2006/relationships/hyperlink" Target="https://www.youtube.com/watch?v=Lz_G-Qyy1RY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las-astro.gr/celestial-objects/venus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0"/>
            <a:ext cx="60841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bg1">
                    <a:lumMod val="75000"/>
                  </a:schemeClr>
                </a:solidFill>
              </a:rPr>
              <a:t>Εκπαιδευτικό </a:t>
            </a:r>
            <a:endParaRPr lang="el-GR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sz="2400" b="1" dirty="0" smtClean="0">
                <a:solidFill>
                  <a:schemeClr val="bg1">
                    <a:lumMod val="75000"/>
                  </a:schemeClr>
                </a:solidFill>
              </a:rPr>
              <a:t>Πρόγραμμα  </a:t>
            </a:r>
            <a:r>
              <a:rPr lang="el-GR" sz="2400" b="1" dirty="0">
                <a:solidFill>
                  <a:schemeClr val="bg1">
                    <a:lumMod val="75000"/>
                  </a:schemeClr>
                </a:solidFill>
              </a:rPr>
              <a:t>Παρατήρησης </a:t>
            </a: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sz="2400" b="1" dirty="0" smtClean="0">
                <a:solidFill>
                  <a:schemeClr val="bg1">
                    <a:lumMod val="75000"/>
                  </a:schemeClr>
                </a:solidFill>
              </a:rPr>
              <a:t>Πλανητών </a:t>
            </a:r>
            <a:r>
              <a:rPr lang="el-GR" sz="2400" b="1" dirty="0">
                <a:solidFill>
                  <a:schemeClr val="bg1">
                    <a:lumMod val="75000"/>
                  </a:schemeClr>
                </a:solidFill>
              </a:rPr>
              <a:t>(ΠΠΠ</a:t>
            </a:r>
            <a:r>
              <a:rPr lang="el-GR" sz="2400" b="1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l-GR" sz="2400" b="1" dirty="0" smtClean="0">
                <a:solidFill>
                  <a:schemeClr val="bg1">
                    <a:lumMod val="75000"/>
                  </a:schemeClr>
                </a:solidFill>
              </a:rPr>
              <a:t>Μάρτιος </a:t>
            </a:r>
            <a:r>
              <a:rPr lang="el-GR" sz="2400" b="1" dirty="0">
                <a:solidFill>
                  <a:schemeClr val="bg1">
                    <a:lumMod val="75000"/>
                  </a:schemeClr>
                </a:solidFill>
              </a:rPr>
              <a:t>2015</a:t>
            </a:r>
            <a:endParaRPr lang="el-GR" sz="2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  <a:p>
            <a:endParaRPr lang="el-G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1916832"/>
            <a:ext cx="39604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Εμμανουήλ </a:t>
            </a:r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Καρδάσης (1), 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Εμμανουήλ Βουρλιώτης (1),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 Γρηγόρης Μαραβέλιας (1,2),</a:t>
            </a: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 Ιωάννης Μπελιάς (1,3),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 Ιάκωβος Στέλλας (1),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Ορφέας Βουτυράς (1),</a:t>
            </a: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 Ιάκωβος Στρίκης (1), 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Πιέρρος Παπαδέας(1,3), </a:t>
            </a: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Ελευθέριος Βακαλόπουλος(1),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75000"/>
                  </a:schemeClr>
                </a:solidFill>
              </a:rPr>
              <a:t> Κρινιώ Μαρούδα (1)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l-GR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 algn="ctr">
              <a:buAutoNum type="arabicParenBoth"/>
            </a:pPr>
            <a:r>
              <a:rPr lang="el-GR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Σύλλογος Ερασιτεχνικής Αστρονομίας</a:t>
            </a: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</a:t>
            </a:r>
            <a:endParaRPr lang="el-GR" i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 algn="ctr">
              <a:buAutoNum type="arabicParenBoth"/>
            </a:pP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Astronomical Institute, Czech Academy of Sciences,</a:t>
            </a:r>
            <a:endParaRPr lang="el-GR" i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 algn="ctr">
              <a:buAutoNum type="arabicParenBoth"/>
            </a:pP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hackerspace.gr</a:t>
            </a:r>
            <a:endParaRPr lang="el-G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 descr="afi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772816"/>
            <a:ext cx="3502073" cy="49411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3456383" cy="14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i="1" dirty="0" smtClean="0">
                <a:solidFill>
                  <a:schemeClr val="bg1">
                    <a:lumMod val="85000"/>
                  </a:schemeClr>
                </a:solidFill>
              </a:rPr>
              <a:t>3.1.1.2  Αφροδίτη</a:t>
            </a:r>
            <a:endParaRPr lang="el-GR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l-GR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70271"/>
            <a:ext cx="8828856" cy="552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i="1" dirty="0" smtClean="0">
                <a:solidFill>
                  <a:schemeClr val="bg1">
                    <a:lumMod val="85000"/>
                  </a:schemeClr>
                </a:solidFill>
              </a:rPr>
              <a:t>3.1.1.3  ‘Αρης</a:t>
            </a:r>
            <a:endParaRPr lang="el-GR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l-GR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24968"/>
            <a:ext cx="8712968" cy="47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91180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Με ερασιτεχνικά τηλεσκόπια διακρίνονται επιφανειακοί σχηματισμοί αλλά και  ατμοσφαιρικά φαινόμενα. 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</a:rPr>
              <a:t>  Πολικές νεφώσεις ,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</a:rPr>
              <a:t>  οι πάχνες των χειλών , 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</a:rPr>
              <a:t>  οι ομίχλες ,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</a:rPr>
              <a:t>  διάφοροι τύποι διακριτών νεφών (Ορεογραφικά νέφη, και τοπικά ή εποχιακά νέφη)</a:t>
            </a:r>
          </a:p>
          <a:p>
            <a:pPr>
              <a:buFont typeface="Arial" pitchFamily="34" charset="0"/>
              <a:buChar char="•"/>
            </a:pPr>
            <a:r>
              <a:rPr lang="el-GR" sz="1400" dirty="0" smtClean="0">
                <a:solidFill>
                  <a:schemeClr val="bg1">
                    <a:lumMod val="95000"/>
                  </a:schemeClr>
                </a:solidFill>
              </a:rPr>
              <a:t>  θύελλες σκόνης,</a:t>
            </a:r>
          </a:p>
          <a:p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0688"/>
            <a:ext cx="3781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Μετεωρολογικά φαινόμενα στον ‘Αρη </a:t>
            </a:r>
          </a:p>
          <a:p>
            <a:pPr algn="ctr"/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Παρατηρήσιμα με μικρά τηλεσκόπια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6" descr="Mars2012_MKarda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042" y="-27384"/>
            <a:ext cx="535995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MarsNPCMap2014b_MKardas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5600"/>
            <a:ext cx="5508104" cy="43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_KardasisEtAl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0"/>
            <a:ext cx="568808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6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Πρόσφατη απόδειξη της σημασίας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 των ερασιτεχνικών παρατηρήσεων 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ακόμα και σήμερα είναι το 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μυστηριώδες σύννεφο στον Άρη 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(πάνω από την περιοχή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Terra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</a:rPr>
              <a:t>Cimmeria</a:t>
            </a:r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 που υψώθηκε ως το Διάστημα και </a:t>
            </a:r>
          </a:p>
          <a:p>
            <a:pPr algn="ctr"/>
            <a:r>
              <a:rPr lang="el-GR" sz="2000" dirty="0" smtClean="0">
                <a:solidFill>
                  <a:schemeClr val="bg1">
                    <a:lumMod val="95000"/>
                  </a:schemeClr>
                </a:solidFill>
              </a:rPr>
              <a:t>καταγράφηκε από ερασιτέχνες το 2012 [10].</a:t>
            </a:r>
            <a:endParaRPr lang="el-GR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Μυστηριώδες σύννεφο στον Άρη υψώνεται μέχρι το Διάστημ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13373"/>
            <a:ext cx="2339752" cy="314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i="1" dirty="0" smtClean="0">
                <a:solidFill>
                  <a:schemeClr val="bg1">
                    <a:lumMod val="85000"/>
                  </a:schemeClr>
                </a:solidFill>
              </a:rPr>
              <a:t>3.1.1.4  </a:t>
            </a:r>
          </a:p>
          <a:p>
            <a:pPr algn="ctr"/>
            <a:r>
              <a:rPr lang="el-GR" sz="3600" i="1" dirty="0" smtClean="0">
                <a:solidFill>
                  <a:schemeClr val="bg1">
                    <a:lumMod val="95000"/>
                  </a:schemeClr>
                </a:solidFill>
              </a:rPr>
              <a:t>Πλανήτες Νάνοι</a:t>
            </a:r>
            <a:endParaRPr lang="el-GR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l-GR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628800"/>
            <a:ext cx="33123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Λόγω της απόστασης τους από την Γη και των μικρών διαστάσεων τους τα ερασιτεχνικά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τηλεσκόπια μπορούν να εντοπίσουν κάποιους από τους νάνους πλανήτες οπτικά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ή φωτογραφικά ως σημειακές πηγές φωτός (εκτός ελαχίστων περιπτώσεων που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μπορούμε να παρατηρήσουμε πολύ μικρούς δίσκους όπως ο πλανήτης νάνος Δήμητρα).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Οι ερασιτέχνες μπορούν να συμμετέχουν ενεργά στην παρατήρηση νάνων πλανητών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με την </a:t>
            </a:r>
            <a:r>
              <a:rPr lang="el-GR" dirty="0" smtClean="0">
                <a:solidFill>
                  <a:srgbClr val="FF0000"/>
                </a:solidFill>
              </a:rPr>
              <a:t>μεθοδολογία αποκρύψεων αστέρων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[11].</a:t>
            </a:r>
          </a:p>
          <a:p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581128"/>
            <a:ext cx="3807747" cy="214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6632"/>
            <a:ext cx="533200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404664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3.1.2  2η συνάντηση – </a:t>
            </a:r>
            <a:r>
              <a:rPr lang="el-G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μάθημα : 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r>
              <a:rPr lang="el-GR" sz="2400" dirty="0" smtClean="0">
                <a:solidFill>
                  <a:srgbClr val="FF0000"/>
                </a:solidFill>
              </a:rPr>
              <a:t>Γίγαντες πλανήτες</a:t>
            </a:r>
            <a:r>
              <a:rPr lang="el-GR" sz="2400" b="1" dirty="0" smtClean="0">
                <a:solidFill>
                  <a:srgbClr val="FF0000"/>
                </a:solidFill>
              </a:rPr>
              <a:t> </a:t>
            </a:r>
            <a:endParaRPr lang="el-GR" sz="2400" dirty="0">
              <a:solidFill>
                <a:srgbClr val="FF0000"/>
              </a:solidFill>
            </a:endParaRPr>
          </a:p>
          <a:p>
            <a:endParaRPr lang="el-G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52736"/>
            <a:ext cx="92289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Η ύλη του συγκεκριμένου εργαστηρίου βασίστηκε κυρίως στην εργασία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:</a:t>
            </a:r>
          </a:p>
          <a:p>
            <a:pPr algn="ctr"/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rgbClr val="FFC000"/>
                </a:solidFill>
              </a:rPr>
              <a:t>" Η ανάγκη συνεργασίας Επαγγελματιών-Ερασιτεχνών στην παρατήρηση των Αέριων Γιγάντων",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Πρακτικά 8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υ Πανελλήνιου Συνεδρίου Ερασιτεχνικής Αστρονομίας, Θάσος 2013</a:t>
            </a:r>
            <a:endParaRPr lang="en-US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l-GR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Στην  οποία παρουσιάζεται αναλυτικά η συμβολή των ερασιτεχνών στην παρατήρηση των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αέριων γιγάντων Δία και Κρόνου</a:t>
            </a:r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8393807" cy="354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620688"/>
            <a:ext cx="10695495" cy="601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563888" y="116632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3.1.2</a:t>
            </a: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.1  </a:t>
            </a:r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Δίας</a:t>
            </a:r>
            <a:endParaRPr lang="el-G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188640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Δίας</a:t>
            </a:r>
            <a:endParaRPr lang="el-GR" sz="2800" dirty="0">
              <a:solidFill>
                <a:srgbClr val="FF0000"/>
              </a:solidFill>
            </a:endParaRPr>
          </a:p>
          <a:p>
            <a:endParaRPr lang="el-G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548783" cy="558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P_KardasisEtAl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048" y="1213431"/>
            <a:ext cx="8244408" cy="5644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1553" y="188640"/>
            <a:ext cx="5808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Ανακαλύψεις προσκρούσεων στον Δία με μικρά </a:t>
            </a:r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τηλεσκόπια</a:t>
            </a:r>
            <a:endParaRPr lang="en-US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Αποτελούν σπουδαίο κίνητρο  για παρατήρηση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188640"/>
            <a:ext cx="28803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3.1.2</a:t>
            </a:r>
            <a:r>
              <a:rPr lang="en-US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.1  K</a:t>
            </a:r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ρόνος</a:t>
            </a:r>
            <a:endParaRPr lang="el-GR" sz="2800" dirty="0">
              <a:solidFill>
                <a:srgbClr val="FF0000"/>
              </a:solidFill>
            </a:endParaRPr>
          </a:p>
          <a:p>
            <a:endParaRPr lang="el-GR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3.1.2  2η συνάντηση – μάθημα: 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92787"/>
            <a:ext cx="7375401" cy="57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76672"/>
            <a:ext cx="87749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Το Μάρτιο του 2015, ο τομέας Πλανητών του Συλλόγου Ερασιτεχνικής Αστρονομίας (Σ.Ε.Α</a:t>
            </a:r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.)</a:t>
            </a:r>
          </a:p>
          <a:p>
            <a:pPr algn="ctr"/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διοργάνωσε μια </a:t>
            </a:r>
            <a:r>
              <a:rPr lang="el-GR" dirty="0">
                <a:solidFill>
                  <a:srgbClr val="FF0000"/>
                </a:solidFill>
              </a:rPr>
              <a:t>σειρά από ομιλίες και εργαστήρια </a:t>
            </a:r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με τον </a:t>
            </a:r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τίτλο</a:t>
            </a:r>
          </a:p>
          <a:p>
            <a:pPr algn="ctr"/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«Πρόγραμμα Παρατήρησης Πλανητών – Μάρτιος 2015» (ΠΠΠ), </a:t>
            </a:r>
            <a:endParaRPr lang="el-GR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η </a:t>
            </a:r>
            <a:r>
              <a:rPr lang="el-GR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οποία ήταν αφιερωμένη στην πλανητική παρατήρηση.  </a:t>
            </a:r>
          </a:p>
          <a:p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39" y="1844824"/>
            <a:ext cx="8392041" cy="476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lpo-j.asahikawa-med.ac.jp/kk14/u141002a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2644"/>
            <a:ext cx="3024336" cy="3055356"/>
          </a:xfrm>
          <a:prstGeom prst="rect">
            <a:avLst/>
          </a:prstGeom>
          <a:noFill/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4582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www.astrovox.gr/forum/album_pic.php?pic_id=170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7030" y="3934619"/>
            <a:ext cx="4333482" cy="292338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852936"/>
            <a:ext cx="6984776" cy="764704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O</a:t>
            </a:r>
            <a:r>
              <a:rPr lang="el-GR" dirty="0" smtClean="0">
                <a:solidFill>
                  <a:srgbClr val="FFC000"/>
                </a:solidFill>
              </a:rPr>
              <a:t>υρανός</a:t>
            </a:r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20688" y="908720"/>
            <a:ext cx="6984776" cy="936104"/>
          </a:xfrm>
        </p:spPr>
        <p:txBody>
          <a:bodyPr/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Ποσειδώνας</a:t>
            </a:r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941168"/>
            <a:ext cx="7552928" cy="1196752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1032" name="Picture 8" descr="Amateur views of Neptu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991" y="476672"/>
            <a:ext cx="5707009" cy="2459733"/>
          </a:xfrm>
          <a:prstGeom prst="rect">
            <a:avLst/>
          </a:prstGeom>
          <a:noFill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83058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3.2 Πρακτικά εργαστήρια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260648"/>
            <a:ext cx="4541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3.2 Πρακτικά εργαστήρια</a:t>
            </a:r>
            <a:endParaRPr lang="el-GR" sz="3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l-GR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340768"/>
            <a:ext cx="8136904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400" dirty="0" smtClean="0"/>
              <a:t>Στα εργαστήρια παρουσιάστηκε η </a:t>
            </a:r>
            <a:r>
              <a:rPr lang="el-GR" sz="2400" dirty="0" smtClean="0">
                <a:solidFill>
                  <a:srgbClr val="FF0000"/>
                </a:solidFill>
              </a:rPr>
              <a:t>μεθοδολογία παρατήρησης</a:t>
            </a:r>
            <a:r>
              <a:rPr lang="el-GR" sz="2400" dirty="0" smtClean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l-GR" sz="2400" dirty="0" smtClean="0"/>
              <a:t> Δόθηκε έμφαση </a:t>
            </a:r>
            <a:r>
              <a:rPr lang="el-GR" sz="2400" dirty="0" smtClean="0">
                <a:solidFill>
                  <a:srgbClr val="FF0000"/>
                </a:solidFill>
              </a:rPr>
              <a:t>στο πόσο σημαντικό στοιχείο αποτελεί η αντικειμενικότητα των </a:t>
            </a:r>
            <a:r>
              <a:rPr lang="el-GR" sz="2400" dirty="0" smtClean="0"/>
              <a:t>καταγραφών και τονίστηκε ότι μπορεί να επιτευχθεί αν ακολουθηθεί η συγκεκριμένη διαδικασία που παρουσιάστηκε στην εργαστηριακή ενότητα.</a:t>
            </a:r>
          </a:p>
          <a:p>
            <a:endParaRPr lang="el-GR" sz="2400" dirty="0" smtClean="0"/>
          </a:p>
          <a:p>
            <a:endParaRPr lang="el-GR" sz="2400" dirty="0" smtClean="0"/>
          </a:p>
          <a:p>
            <a:r>
              <a:rPr lang="el-GR" sz="2400" dirty="0" smtClean="0"/>
              <a:t> 'Ολο το λογισμικό που χρησιμοποιήθηκε στα εργαστήρια παρέχεται </a:t>
            </a:r>
            <a:r>
              <a:rPr lang="el-GR" sz="2400" dirty="0" smtClean="0">
                <a:solidFill>
                  <a:srgbClr val="FF0000"/>
                </a:solidFill>
              </a:rPr>
              <a:t>δωρεάν </a:t>
            </a:r>
            <a:r>
              <a:rPr lang="el-GR" sz="2400" dirty="0" smtClean="0"/>
              <a:t>και οι σχετικές  ιστοσελίδες αναφοράς υπάρχουν στην ιστοσελίδα [4] του ΠΠΠ.</a:t>
            </a:r>
          </a:p>
          <a:p>
            <a:pPr algn="ctr"/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_KardasisEtAl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420888"/>
            <a:ext cx="6120384" cy="3828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332656"/>
            <a:ext cx="3798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3η συνάντηση – εργαστήριο</a:t>
            </a:r>
            <a:endParaRPr lang="el-GR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08720"/>
            <a:ext cx="8710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Αρχικά έγινε </a:t>
            </a:r>
            <a:r>
              <a:rPr lang="el-GR" dirty="0" smtClean="0">
                <a:solidFill>
                  <a:srgbClr val="FF0000"/>
                </a:solidFill>
              </a:rPr>
              <a:t>επίδειξη του εξοπλισμού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που απαιτείται για την </a:t>
            </a:r>
            <a:r>
              <a:rPr lang="el-GR" dirty="0" smtClean="0">
                <a:solidFill>
                  <a:srgbClr val="FF0000"/>
                </a:solidFill>
              </a:rPr>
              <a:t>οπτική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αλλά και την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ψηφιακή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παρατήρηση. Στην συνέχεια παρατηρήθηκαν οπτικά η Σελήνη, ο 'Αρης,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η Αφροδίτη και ο Δίας. Οι εκπαιδευόμενοι είχαν την ευκαιρία </a:t>
            </a:r>
            <a:r>
              <a:rPr lang="el-GR" dirty="0" smtClean="0">
                <a:solidFill>
                  <a:srgbClr val="FF0000"/>
                </a:solidFill>
              </a:rPr>
              <a:t>να εξοικειωθούν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στοιχειωδώς με τον εξοπλισμό. Τέλος έγινε </a:t>
            </a:r>
            <a:r>
              <a:rPr lang="el-GR" dirty="0" smtClean="0">
                <a:solidFill>
                  <a:srgbClr val="FF0000"/>
                </a:solidFill>
              </a:rPr>
              <a:t>παρατήρηση με ψηφιακά μέσα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δηλαδή χρήση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πλανητικής κάμερα και υπολογιστή.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_KardasisEtAl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283304"/>
            <a:ext cx="8573407" cy="4530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6393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Στο τελευταίο μέρος του εργαστηρίου έγινε επίδειξη λήψης βίντεο του πλανήτη Δία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Με το πρόγραμμα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Capture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2.2  και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Firecapture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ctr"/>
            <a:endParaRPr lang="el-GR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Στη συνέχεια όλοι είχαν τον χρόνο να κάνουν τις </a:t>
            </a:r>
            <a:r>
              <a:rPr lang="el-GR" dirty="0" smtClean="0">
                <a:solidFill>
                  <a:srgbClr val="FFFF00"/>
                </a:solidFill>
              </a:rPr>
              <a:t>δικές τους λήψεις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και να αποθηκεύσουν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τα δικά τους βίντεο. </a:t>
            </a:r>
          </a:p>
          <a:p>
            <a:pPr algn="ctr"/>
            <a:endParaRPr lang="el-GR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Η αμεσότητα της παρατήρησης και η επαφή με τον εξοπλισμό αποτέλεσε σημαντικό 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στοιχείο και στόχο του ΠΠΠ. </a:t>
            </a:r>
          </a:p>
          <a:p>
            <a:endParaRPr lang="el-GR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_Kar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56506"/>
            <a:ext cx="9144000" cy="330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879" y="1052736"/>
            <a:ext cx="89641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Στίς 28 Μαρτίου 2015 στο τελευταίο εργαστήριο αναλύθηκε όλη η μεθοδολογία ψηφιακής </a:t>
            </a:r>
          </a:p>
          <a:p>
            <a:r>
              <a:rPr lang="el-GR" dirty="0" smtClean="0">
                <a:solidFill>
                  <a:srgbClr val="FFFF00"/>
                </a:solidFill>
              </a:rPr>
              <a:t>παρατήρησης:  </a:t>
            </a:r>
          </a:p>
          <a:p>
            <a:endParaRPr lang="el-GR" dirty="0" smtClean="0">
              <a:solidFill>
                <a:srgbClr val="FFFF00"/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(α) </a:t>
            </a:r>
            <a:r>
              <a:rPr lang="el-GR" dirty="0" smtClean="0">
                <a:solidFill>
                  <a:srgbClr val="FFFF00"/>
                </a:solidFill>
              </a:rPr>
              <a:t>απαιτούμενος εξοπλισμός, </a:t>
            </a:r>
            <a:r>
              <a:rPr lang="el-GR" dirty="0" smtClean="0">
                <a:solidFill>
                  <a:srgbClr val="FF0000"/>
                </a:solidFill>
              </a:rPr>
              <a:t>(β)</a:t>
            </a:r>
            <a:r>
              <a:rPr lang="el-GR" dirty="0" smtClean="0">
                <a:solidFill>
                  <a:srgbClr val="FFFF00"/>
                </a:solidFill>
              </a:rPr>
              <a:t>  προετοιμασία, </a:t>
            </a:r>
            <a:r>
              <a:rPr lang="el-GR" dirty="0" smtClean="0">
                <a:solidFill>
                  <a:srgbClr val="FF0000"/>
                </a:solidFill>
              </a:rPr>
              <a:t>(γ)</a:t>
            </a:r>
            <a:r>
              <a:rPr lang="el-GR" dirty="0" smtClean="0">
                <a:solidFill>
                  <a:srgbClr val="FFFF00"/>
                </a:solidFill>
              </a:rPr>
              <a:t> πρόβλεψη καιρού, 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(δ)</a:t>
            </a:r>
            <a:r>
              <a:rPr lang="el-GR" dirty="0" smtClean="0">
                <a:solidFill>
                  <a:srgbClr val="FFFF00"/>
                </a:solidFill>
              </a:rPr>
              <a:t> λήψη video, </a:t>
            </a:r>
            <a:r>
              <a:rPr lang="el-GR" dirty="0" smtClean="0">
                <a:solidFill>
                  <a:srgbClr val="FF0000"/>
                </a:solidFill>
              </a:rPr>
              <a:t>(ε)</a:t>
            </a:r>
            <a:r>
              <a:rPr lang="el-GR" dirty="0" smtClean="0">
                <a:solidFill>
                  <a:srgbClr val="FFFF00"/>
                </a:solidFill>
              </a:rPr>
              <a:t> επεξεργασία λήψεων, </a:t>
            </a:r>
            <a:r>
              <a:rPr lang="el-GR" dirty="0" smtClean="0">
                <a:solidFill>
                  <a:srgbClr val="FF0000"/>
                </a:solidFill>
              </a:rPr>
              <a:t>(στ) </a:t>
            </a:r>
            <a:r>
              <a:rPr lang="el-GR" dirty="0" smtClean="0">
                <a:solidFill>
                  <a:srgbClr val="FFFF00"/>
                </a:solidFill>
              </a:rPr>
              <a:t>αποστολή παρατηρήσεων. </a:t>
            </a:r>
          </a:p>
          <a:p>
            <a:endParaRPr lang="el-GR" i="1" dirty="0" smtClean="0">
              <a:solidFill>
                <a:srgbClr val="92D050"/>
              </a:solidFill>
            </a:endParaRPr>
          </a:p>
          <a:p>
            <a:r>
              <a:rPr lang="el-GR" i="1" dirty="0" smtClean="0">
                <a:solidFill>
                  <a:srgbClr val="92D050"/>
                </a:solidFill>
              </a:rPr>
              <a:t>Τέλος, παρουσιάστηκαν και προτάσεις συμμετοχών σε διεθνή παρατηρησιακά προγράμματα</a:t>
            </a:r>
            <a:r>
              <a:rPr lang="el-GR" dirty="0" smtClean="0">
                <a:solidFill>
                  <a:srgbClr val="FFFF00"/>
                </a:solidFill>
              </a:rPr>
              <a:t>.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2627784" y="188640"/>
            <a:ext cx="45665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3.2.2  4η συνάντηση – εργαστήριο</a:t>
            </a:r>
            <a:endParaRPr lang="el-GR" sz="24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_KardasisEtAl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7704561" cy="5210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332656"/>
            <a:ext cx="7922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Οι συμμετέχοντες με τους υπολογιστές τους ή τους υπολογιστές μελών του Σ.Ε.Α. 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είχαν  προ εγκατεστημένα τα προγράμματα που είναι απαραίτητα. 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84784"/>
            <a:ext cx="5760640" cy="3886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188640"/>
            <a:ext cx="3845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3.2.2  4η συνάντηση – εργαστήριο</a:t>
            </a:r>
            <a:endParaRPr lang="el-GR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8680"/>
            <a:ext cx="843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FF00"/>
                </a:solidFill>
              </a:rPr>
              <a:t>Μεθοδολογία  επεξεργασίας  των λήψεων από την παρατήρηση στο εργαστήριο 1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Επίδειξη 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του απαραίτητου  </a:t>
            </a:r>
            <a:r>
              <a:rPr lang="el-GR" dirty="0" smtClean="0">
                <a:solidFill>
                  <a:srgbClr val="FF0000"/>
                </a:solidFill>
              </a:rPr>
              <a:t>λογισμικό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για να φτάσουμε στην δημιουργία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μιας </a:t>
            </a:r>
            <a:r>
              <a:rPr lang="el-GR" dirty="0" smtClean="0">
                <a:solidFill>
                  <a:srgbClr val="FF0000"/>
                </a:solidFill>
              </a:rPr>
              <a:t>εικόνας-παρατήρησης του πλανήτη Δία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80672"/>
            <a:ext cx="87359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Το Registax &gt; επεξεργασία των βίντεο και επεξεργασία της τελικής εικόνας.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To WinJupos είναι ένα πολυεργαλείο για τον απαιτητικό πλανητικό παρατηρητή.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Μέτρηση εικόνων - πλανητικοί χάρτες - να υπολογίσμός εφημερίδων - derotation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Photoshop για τις τελικές πινελιές της εικόνας και την εισαγωγή επί της εικόνας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των απαραίτητων στοιχείων λήψης της, </a:t>
            </a:r>
            <a:r>
              <a:rPr lang="el-GR" dirty="0" smtClean="0">
                <a:solidFill>
                  <a:srgbClr val="FF0000"/>
                </a:solidFill>
              </a:rPr>
              <a:t>όπως ημερομηνία/ώρα/παρατηρητής/εξοπλισμός.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188640"/>
            <a:ext cx="4732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3.3 Πρακτική Άσκηση - επικοινωνία</a:t>
            </a:r>
            <a:endParaRPr lang="el-GR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818" y="692696"/>
            <a:ext cx="8655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Με το πέρας των μαθημάτων οι μετέχοντες είχαν την επιλογή να επεξεργαστούν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τα δεδομένα που συνέλεξαν από το παρατηρητήριο </a:t>
            </a:r>
            <a:r>
              <a:rPr lang="el-GR" i="1" dirty="0" smtClean="0">
                <a:solidFill>
                  <a:schemeClr val="bg1">
                    <a:lumMod val="95000"/>
                  </a:schemeClr>
                </a:solidFill>
              </a:rPr>
              <a:t>Δήμητρα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και σύμφωνα με τα όσα 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διδάχτηκαν στο 4ο εργαστήριο να δημιουργήσουν την δική τους τεκμηριωμένη παρατήρηση</a:t>
            </a:r>
          </a:p>
          <a:p>
            <a:endParaRPr lang="el-GR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979" y="1772816"/>
            <a:ext cx="6734021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924944"/>
            <a:ext cx="2016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Την παρατήρηση τους αυτή την απέστειλαν στον εισηγητή ο οποίος στη συνέχεια </a:t>
            </a:r>
          </a:p>
          <a:p>
            <a:pPr algn="ctr"/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με συνεχή επικοινωνία τους βοήθησε να την τελειοποιήσουν.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Σύνοψη - Συμπεράσματα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88640"/>
            <a:ext cx="4303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4. Σύνοψη - Συμπεράσματα</a:t>
            </a:r>
            <a:endParaRPr lang="el-G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POP_KardasisEtAl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776864" cy="381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4725144"/>
            <a:ext cx="82809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23 άτομα παρακολούθησαν και τα δυο θεωρητικά μαθήματα (44.2%), 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δηλαδή περισσότερα άτομα από όσα είχαν εκφράσει την επιθυμία παραλαβής βεβαίωσης παρακολούθησης, τα οποία ήταν 16 (30.8%). 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Οι συμμετέχοντες και στα δύο εργαστήρια μειώθηκαν στους δεκατέσσερις (26.9%) και από αυτούς 9 (18%) ολοκλήρωσαν και την πρακτική άσκηση στο τέλος του ΠΠΠ.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 Αυτοί που συμμετείχαν σε όλες τις συναντήσεις, πραγματοποίησαν την άσκηση και άρα  δικαιούνταν βεβαίωση ήταν 7 άτομα (13.4%).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0"/>
            <a:ext cx="561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2. Προετοιμασία του προγράμματος</a:t>
            </a:r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424" y="548680"/>
            <a:ext cx="810702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500" dirty="0" smtClean="0">
                <a:solidFill>
                  <a:srgbClr val="FF0000"/>
                </a:solidFill>
              </a:rPr>
              <a:t>θεματικοί μήνες Σ.Ε.Α.  </a:t>
            </a:r>
            <a:r>
              <a:rPr lang="en-US" sz="1500" dirty="0" smtClean="0">
                <a:solidFill>
                  <a:srgbClr val="FF0000"/>
                </a:solidFill>
              </a:rPr>
              <a:t>&gt;&gt; </a:t>
            </a:r>
            <a:r>
              <a:rPr lang="el-GR" sz="1500" dirty="0" smtClean="0">
                <a:solidFill>
                  <a:srgbClr val="FF0000"/>
                </a:solidFill>
              </a:rPr>
              <a:t> εγκαιρη ενημερώση ενδιαφερόμενων για</a:t>
            </a:r>
            <a:endParaRPr lang="en-US" sz="1500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το περιεχόμενο των μαθημάτων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τον τρόπο και τα προαπαιτούμενα συμμετοχής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ελεύθερη συμμετοχή χωρίς κόστος</a:t>
            </a:r>
          </a:p>
          <a:p>
            <a:pPr algn="ctr"/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rgbClr val="FF0000"/>
                </a:solidFill>
              </a:rPr>
              <a:t>"βεβαίωση επιτυχούς παρακολούθησης" 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&gt; τέσσερις συναντήσεις &gt;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ολοκληρωμένη παρατήρηση&gt; μη μέλη του Συλλόγου &gt; συμβολικό ποσό των 5 ευρώ</a:t>
            </a:r>
          </a:p>
          <a:p>
            <a:pPr algn="ctr"/>
            <a:endParaRPr lang="el-GR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rgbClr val="FF0000"/>
                </a:solidFill>
              </a:rPr>
              <a:t> Στο πρόγραμμα συμμετείχαν 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ερασιτέχνες αστρονόμοι,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φοιτητές, μαθητές και λάτρεις της αστρονομίας γενικότερα.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l-GR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Σημαντικό ρόλο στην συμμετοχή 50 ατόμων σε ένα σχετικά εξειδικευμένο πρόγραμμα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όπως το ΠΠΠ αποτέλεσε η </a:t>
            </a:r>
            <a:r>
              <a:rPr lang="el-GR" sz="1500" dirty="0" smtClean="0">
                <a:solidFill>
                  <a:srgbClr val="FF0000"/>
                </a:solidFill>
              </a:rPr>
              <a:t>πολύχρονη δράση και εμπειρία του Σ.Ε.Α. 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[1] και η γνωριμία του</a:t>
            </a: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με κοινό με αστρονομικό ενδιαφέρον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μέσω των μαθημάτων που πραγματοποιήθηκαν </a:t>
            </a:r>
          </a:p>
          <a:p>
            <a:pPr algn="ctr"/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Ο αριθμός αυτός των ατόμων με τις υπάρχουσες υποδομές είναι ο </a:t>
            </a:r>
            <a:r>
              <a:rPr lang="el-GR" sz="1500" dirty="0" smtClean="0">
                <a:solidFill>
                  <a:srgbClr val="FF0000"/>
                </a:solidFill>
              </a:rPr>
              <a:t>μέγιστος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που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μπορούσε να φιλοξενηθεί για την αποτελεσματική διεξαγωγή του προγράμματος.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l-GR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Προτιμήθηκαν </a:t>
            </a:r>
            <a:r>
              <a:rPr lang="el-GR" sz="1500" dirty="0" smtClean="0">
                <a:solidFill>
                  <a:srgbClr val="FF0000"/>
                </a:solidFill>
              </a:rPr>
              <a:t>χώροι με εύκολη πρόσβαση και σχετικές υποδομές </a:t>
            </a:r>
            <a:endParaRPr lang="en-US" sz="1500" dirty="0" smtClean="0">
              <a:solidFill>
                <a:srgbClr val="FF0000"/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και ημέρα των συναντήσεων το </a:t>
            </a:r>
            <a:r>
              <a:rPr lang="el-GR" sz="1500" dirty="0" smtClean="0">
                <a:solidFill>
                  <a:srgbClr val="FF0000"/>
                </a:solidFill>
              </a:rPr>
              <a:t>Σάββατο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. Κάθε συνάντηση  από την άλλη απείχε  χρονικά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μια εβδομάδα ώστε να υπάρχει ο απαραίτητος χρόνος για μελέτη και ενασχόληση με την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ύλη των μαθημάτων</a:t>
            </a:r>
          </a:p>
          <a:p>
            <a:pPr algn="ctr"/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rgbClr val="FF0000"/>
                </a:solidFill>
              </a:rPr>
              <a:t>διαρκής ενημέρωση </a:t>
            </a:r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των συμμετεχόντων μέσω της ιστοσελίδας του ΠΠΠ [4], της ομάδας του 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Σ.Ε.Α.  στο facebook [5], της σχετικής ανάρτησης στο forum ερασιτεχνικής αστρονομίας</a:t>
            </a:r>
            <a:endParaRPr lang="en-US" sz="15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sz="1500" dirty="0" smtClean="0">
                <a:solidFill>
                  <a:schemeClr val="bg1">
                    <a:lumMod val="85000"/>
                  </a:schemeClr>
                </a:solidFill>
              </a:rPr>
              <a:t> astrovox [6] καθώς και με αποστολή προσωπικών μηνυμάτων.</a:t>
            </a:r>
          </a:p>
          <a:p>
            <a:endParaRPr lang="el-GR" sz="15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 descr="afi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31640" cy="1878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Σύνοψη - Συμπεράσματα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88640"/>
            <a:ext cx="39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Σύνοψη - Συμπεράσματα</a:t>
            </a:r>
            <a:endParaRPr lang="el-G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 descr="POP_KardasisEtAl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776864" cy="3818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4725144"/>
            <a:ext cx="828091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Η μείωση των  συμμετοχών, μπορεί να οφείλεται: 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(α)  στην αυξανόμενη δυσκολία,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(β) στο γεγονός ότι οι συναντήσεις πραγματοποιήθηκαν διαδοχικά  Σάββατα σε ένα μήνα οπότε μπορεί να υπήρχε δυσκολία συνεχούς παρακολούθησης λόγω υποχρεώσεων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(γ) στην δυσκολία μετάβασης από τη θεωρία στην πράξη </a:t>
            </a:r>
          </a:p>
          <a:p>
            <a:pPr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95000"/>
                  </a:schemeClr>
                </a:solidFill>
              </a:rPr>
              <a:t> (δ) στην πιθανότητα να υπήρχε προσμονή για κάτι διαφορετικό ίσως πιο θεωρητικό. </a:t>
            </a:r>
          </a:p>
          <a:p>
            <a:pPr>
              <a:buFont typeface="Arial" pitchFamily="34" charset="0"/>
              <a:buChar char="•"/>
            </a:pPr>
            <a:endParaRPr lang="el-GR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200" dirty="0" smtClean="0">
                <a:solidFill>
                  <a:schemeClr val="bg1">
                    <a:lumMod val="95000"/>
                  </a:schemeClr>
                </a:solidFill>
              </a:rPr>
              <a:t>θεωρούμε ότι το ποσοστό αυτών που ολοκλήρωσαν τον κύκλο είναι σημαντικό (13.5 %) και ευελπιστούμε να δούμε στο μέλλον να συμμετέχουν ενεργά στην παρατήρηση των πλανητών του Ηλιακού μας συστήματος. </a:t>
            </a:r>
          </a:p>
          <a:p>
            <a:pPr>
              <a:buFont typeface="Arial" pitchFamily="34" charset="0"/>
              <a:buChar char="•"/>
            </a:pPr>
            <a:endParaRPr lang="el-GR" sz="12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normalizeH="0" baseline="0" smtClean="0">
                <a:ln>
                  <a:noFill/>
                </a:ln>
                <a:solidFill>
                  <a:srgbClr val="0D0D0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Σύνοψη - Συμπεράσματα</a:t>
            </a: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188640"/>
            <a:ext cx="39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bg1">
                    <a:lumMod val="95000"/>
                  </a:schemeClr>
                </a:solidFill>
              </a:rPr>
              <a:t>Σύνοψη - Συμπεράσματα</a:t>
            </a:r>
            <a:endParaRPr lang="el-GR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932" y="692696"/>
            <a:ext cx="4432068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Στο Πρόγραμμα Πλανητικής Παρατήρησης που παρουσιάσαμε σε αυτή την εργασία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έγινε </a:t>
            </a:r>
            <a:r>
              <a:rPr lang="el-GR" dirty="0" smtClean="0">
                <a:solidFill>
                  <a:srgbClr val="FF0000"/>
                </a:solidFill>
              </a:rPr>
              <a:t>προσπάθεια γνωριμίας με τους πλανήτες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του Ηλιακού μας συστήματος,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το πώς μπορούμε να τους παρατηρήσουμε, να τους καταγράψουμε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αλλά </a:t>
            </a:r>
            <a:r>
              <a:rPr lang="el-GR" dirty="0" smtClean="0">
                <a:solidFill>
                  <a:srgbClr val="FF0000"/>
                </a:solidFill>
              </a:rPr>
              <a:t>και να συμβάλουμε στην επιστήμη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Η δομή που ακολουθήσαμε ήταν βασισμένη σε θεωρητικό αλλά και σε πρακτικό πλαίσιο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μιας και βασικός σκοπός ήταν </a:t>
            </a:r>
            <a:r>
              <a:rPr lang="el-GR" dirty="0" smtClean="0">
                <a:solidFill>
                  <a:srgbClr val="FF0000"/>
                </a:solidFill>
              </a:rPr>
              <a:t>η αστρονομική εμπειρία στην πράξη.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Σκοπός ήταν στα εργαστήρια με πρακτικές ασκήσεις </a:t>
            </a:r>
            <a:r>
              <a:rPr lang="el-GR" dirty="0" smtClean="0">
                <a:solidFill>
                  <a:srgbClr val="FF0000"/>
                </a:solidFill>
              </a:rPr>
              <a:t>οι ίδιοι οι μετέχοντες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να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ακολούθησουν την μεθοδολογία παρατήρησης από την αρχή μέχρι την τελική φάση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rgbClr val="FF0000"/>
                </a:solidFill>
              </a:rPr>
              <a:t>δημιουργίας μιας τεκμηριωμένης εικόνας του πλανήτη Δία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rgbClr val="FFFF00"/>
                </a:solidFill>
              </a:rPr>
              <a:t>Συμμετοχή από όλες τις ηλικίες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Φυσικά, </a:t>
            </a:r>
            <a:r>
              <a:rPr lang="el-GR" dirty="0" smtClean="0">
                <a:solidFill>
                  <a:srgbClr val="FF0000"/>
                </a:solidFill>
              </a:rPr>
              <a:t>η παρατήρηση των πλανητών είναι μία τέχνη η οποία δεν κατακτάται αυτόματα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,</a:t>
            </a: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 χρειάζεται μελέτη, χρόνος, προσπάθεια, υπομονή και αγάπη για το θέμα.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Ωστόσο, είναι σημαντικό να υπάρχει </a:t>
            </a:r>
            <a:r>
              <a:rPr lang="el-GR" dirty="0" smtClean="0">
                <a:solidFill>
                  <a:srgbClr val="FF0000"/>
                </a:solidFill>
              </a:rPr>
              <a:t>σωστή κατεύθυνση και καθοδήγηση στα πρώτα βήματα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l-G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3" descr="F:\images\2015a\HAAA_PlanetsWorkshop4\DigOb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4197152" cy="314786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3602037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367" y="0"/>
            <a:ext cx="48516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3859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Παρουσίαση του ΠΠΠ και στο </a:t>
            </a:r>
            <a:endParaRPr lang="en-US" sz="16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</a:t>
            </a:r>
            <a:r>
              <a:rPr lang="el-GR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υρωπαικό συνέδριο πλανητικής επιστήμης</a:t>
            </a:r>
          </a:p>
          <a:p>
            <a:pPr algn="ctr"/>
            <a:r>
              <a:rPr lang="en-US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EPSC 2015</a:t>
            </a:r>
            <a:r>
              <a:rPr lang="el-GR" sz="16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στη Νάντη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02" y="1196752"/>
            <a:ext cx="4059750" cy="533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456795"/>
            <a:ext cx="275351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1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b="1" dirty="0" smtClean="0">
                <a:solidFill>
                  <a:schemeClr val="bg1">
                    <a:lumMod val="95000"/>
                  </a:schemeClr>
                </a:solidFill>
              </a:rPr>
              <a:t>Αναφορές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[1]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Voutyras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O.,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Maravelias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G.,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Bellias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I.,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Kardasis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, E. 2013, “10 Years of Developing Outreach Techniques and Best Practice by the </a:t>
            </a: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Hellenic  Amateur Astronomy Association”, EPSC 2013,  8 – 13 September 2013, London, UK. </a:t>
            </a: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διαθέσιμο στο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: http://meetingorganizer.copernicus.org/EPSC2013/EPSC2013-798.pdf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[2] Σύλλογος Ερασιτεχνικής Αστρονομίας, 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www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.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hellas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-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astro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.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2" action="ppaction://hlinkfile"/>
              </a:rPr>
              <a:t>gr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[3]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αθήματα Αστρονομίας απο τον Σ.Ε.Α. , διαθέσιμα στο: 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https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://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www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.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youtube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.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com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/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playlist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?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list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=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PL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1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NlNgC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1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XEBC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2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LE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6--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JgHyWA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3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3"/>
              </a:rPr>
              <a:t>GYWYbzrm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[4] Πρόγραμμα  Παρατήρησης Πλανητών (ΠΠΠ) – Μάρτιος 2015,  διαθέσιμο στο: 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http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://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www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.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hellas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-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astro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.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gr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/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articles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/</a:t>
            </a:r>
            <a:r>
              <a:rPr lang="en-US" sz="1000" u="sng" dirty="0" err="1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astromanos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4"/>
              </a:rPr>
              <a:t>-2015-03-04-2132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[5] Σύλλογος Ερασιτεχνικής Αστρονομίας, ομάδα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facebook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, διαθέσιμο στο:  : 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5"/>
              </a:rPr>
              <a:t>https://www.facebook.com/groups/225242506278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/</a:t>
            </a: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[6]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A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strovox, forum ερασιτεχνικής αστρονομίας, astrovox, διαθέσιμο στο:  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6"/>
              </a:rPr>
              <a:t>http://www.astrovox.gr/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[7] 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Mousis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O. et al., 2014. , "A Survey of Professional and Amateur Collaborations 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in Planetary Science,  Experimental Astronomy", 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διαθέσιμο στο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1000" u="sng" dirty="0" smtClean="0">
                <a:solidFill>
                  <a:schemeClr val="bg1">
                    <a:lumMod val="95000"/>
                  </a:schemeClr>
                </a:solidFill>
                <a:hlinkClick r:id="rId7"/>
              </a:rPr>
              <a:t>http://arxiv.org/pdf/1305.3647.pdf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[8] Boyer, C.,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Camichel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, H., 1961, "Observations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photographiques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de la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planete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Venus",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Annales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d’Astrophysique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24, 531 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[9]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C.Pellier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&amp; G.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Monachino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, "Ground-based observations of Venus in near infrared  EPSC London", 2013 Sept. 12th,</a:t>
            </a: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http://www.planetary-astronomy-and-imaging.com/wp-content/uploads/2013/10/EPSC-2013-Pellier-Monachino_en.pdf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 [10] A.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Sánchez-Lavega,A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García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Muñoz,E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García-Melendo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, S.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Pérez-Hoyos,J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M.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Gómez-Forrellad,C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Pellier,M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Delcroix,M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A.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López-Valverde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, F.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González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-Galindo,</a:t>
            </a:r>
          </a:p>
          <a:p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W.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Jaeschke,D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Parker,J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Phillips&amp; D. Peach, 2015, "An extremely high-altitude plume seen at Mars’ morning terminator", Nature 518, 525–528 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[11]  Τσάμης Ε., Καπετανάκης Δ., Μεταλληνός Β., Χρήστου Α., 7ο Πανελλήνιο Συνέδριο Ερασιτεχνών Αστρονόμων, Εργαστήριο Αποκρύψεων Αστέρων,</a:t>
            </a:r>
            <a:endParaRPr lang="en-US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 Χανιά - 9 Οκτ. 2011, διαθέσιμο στο:  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8"/>
              </a:rPr>
              <a:t>https://www.youtube.com/watch?v=wNHD2maDSdY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[12] 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K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αρδάσης Ε., Μαραβέλιας Γ., Χρήστου Α.,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Yanamandra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Fisher P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., 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Orton G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Rogers J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H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., 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Jacquesson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M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.,Delcroix 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., </a:t>
            </a:r>
            <a:endParaRPr lang="en-US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" Η ανάγκη συνεργασίας Επαγγελματιών-Ερασιτεχνών στην παρατήρηση των Αέριων Γιγάντων",</a:t>
            </a:r>
            <a:endParaRPr lang="en-US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 Πρακτικά 8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>υ Πανελλήνιου Συνεδρίου Ερασιτεχνικής Αστρονομίας, Θάσος 2013,  διαθέσιμο στο: </a:t>
            </a:r>
            <a:r>
              <a:rPr lang="el-GR" sz="1000" u="sng" dirty="0" smtClean="0">
                <a:solidFill>
                  <a:schemeClr val="bg1">
                    <a:lumMod val="95000"/>
                  </a:schemeClr>
                </a:solidFill>
                <a:hlinkClick r:id="rId9"/>
              </a:rPr>
              <a:t>https://www.youtube.com/watch?v=Lz_G-Qyy1RY</a:t>
            </a:r>
            <a: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l-GR" sz="1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[13]  Elliot J. L., and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Olkin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 C. B., "Probing Planetary Atmospheres with Stellar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Occultations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", </a:t>
            </a:r>
            <a:r>
              <a:rPr lang="en-US" sz="1000" dirty="0" err="1" smtClean="0">
                <a:solidFill>
                  <a:schemeClr val="bg1">
                    <a:lumMod val="95000"/>
                  </a:schemeClr>
                </a:solidFill>
              </a:rPr>
              <a:t>Annu</a:t>
            </a:r>
            <a:r>
              <a:rPr lang="en-US" sz="1000" dirty="0" smtClean="0">
                <a:solidFill>
                  <a:schemeClr val="bg1">
                    <a:lumMod val="95000"/>
                  </a:schemeClr>
                </a:solidFill>
              </a:rPr>
              <a:t>. Rev. Earth Planet. Sci., 24, 89-123, (1996)</a:t>
            </a:r>
            <a:endParaRPr lang="el-GR" sz="1000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l-GR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0"/>
            <a:ext cx="86409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>
                    <a:lumMod val="95000"/>
                  </a:schemeClr>
                </a:solidFill>
              </a:rPr>
              <a:t>Ευχαριστίες </a:t>
            </a:r>
            <a:endParaRPr lang="el-GR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2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Στην </a:t>
            </a:r>
            <a:r>
              <a:rPr lang="el-GR" sz="1700" dirty="0" smtClean="0">
                <a:solidFill>
                  <a:srgbClr val="FF0000"/>
                </a:solidFill>
              </a:rPr>
              <a:t>Δημοτική Βιβλιοθήκη Αθηνών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,  το </a:t>
            </a:r>
            <a:r>
              <a:rPr lang="en-US" sz="1700" dirty="0" err="1" smtClean="0">
                <a:solidFill>
                  <a:srgbClr val="FF0000"/>
                </a:solidFill>
              </a:rPr>
              <a:t>hackerspace</a:t>
            </a:r>
            <a:r>
              <a:rPr lang="el-GR" sz="1700" dirty="0" smtClean="0">
                <a:solidFill>
                  <a:srgbClr val="FF0000"/>
                </a:solidFill>
              </a:rPr>
              <a:t>.</a:t>
            </a:r>
            <a:r>
              <a:rPr lang="en-US" sz="1700" dirty="0" err="1" smtClean="0">
                <a:solidFill>
                  <a:srgbClr val="FF0000"/>
                </a:solidFill>
              </a:rPr>
              <a:t>gr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και το </a:t>
            </a:r>
            <a:r>
              <a:rPr lang="el-GR" sz="1700" dirty="0" smtClean="0">
                <a:solidFill>
                  <a:srgbClr val="FF0000"/>
                </a:solidFill>
              </a:rPr>
              <a:t>παρατηρητήριο </a:t>
            </a:r>
            <a:r>
              <a:rPr lang="el-GR" sz="1700" i="1" dirty="0" smtClean="0">
                <a:solidFill>
                  <a:srgbClr val="FF0000"/>
                </a:solidFill>
              </a:rPr>
              <a:t>Δήμητρα 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για την φιλοξενία</a:t>
            </a:r>
            <a:r>
              <a:rPr lang="el-GR" sz="1700" i="1" dirty="0" smtClean="0">
                <a:solidFill>
                  <a:schemeClr val="bg1">
                    <a:lumMod val="95000"/>
                  </a:schemeClr>
                </a:solidFill>
              </a:rPr>
              <a:t>..</a:t>
            </a:r>
            <a:endParaRPr lang="en-US" sz="17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Επίσης, ευχαριστούμε τους</a:t>
            </a:r>
            <a:r>
              <a:rPr lang="en-US" sz="1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1700" dirty="0" smtClean="0">
                <a:solidFill>
                  <a:srgbClr val="FF0000"/>
                </a:solidFill>
              </a:rPr>
              <a:t>δημιουργούς όλου του ελεύθερου λογισμικού 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που </a:t>
            </a:r>
            <a:endParaRPr lang="en-US" sz="17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αναφέρεται στην εργασία.</a:t>
            </a:r>
            <a:endParaRPr lang="en-US" sz="17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 Ο Ε.Καρδάσης  ευχαριστεί την σύζυγο του </a:t>
            </a:r>
            <a:r>
              <a:rPr lang="el-GR" sz="1700" dirty="0" smtClean="0">
                <a:solidFill>
                  <a:srgbClr val="FF0000"/>
                </a:solidFill>
              </a:rPr>
              <a:t>Δήμητρα και την οικογένειά του</a:t>
            </a:r>
            <a:endParaRPr lang="en-US" sz="1700" dirty="0" smtClean="0">
              <a:solidFill>
                <a:srgbClr val="FF0000"/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 για την κατανόησή της και την ολόψυχη αγάπη και υποστήριξή τους όλα αυτά τα χρόνια. </a:t>
            </a:r>
          </a:p>
          <a:p>
            <a:pPr algn="ctr"/>
            <a:endParaRPr lang="en-US" sz="17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Τον </a:t>
            </a:r>
            <a:r>
              <a:rPr lang="el-GR" sz="1700" dirty="0" smtClean="0">
                <a:solidFill>
                  <a:srgbClr val="FF0000"/>
                </a:solidFill>
              </a:rPr>
              <a:t>Α.Χρήστου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 για τις συμβουλές και την τεχνική υποστήριξη  στην παρουσία στο </a:t>
            </a:r>
            <a:r>
              <a:rPr lang="en-US" sz="1700" dirty="0" smtClean="0">
                <a:solidFill>
                  <a:schemeClr val="bg1">
                    <a:lumMod val="95000"/>
                  </a:schemeClr>
                </a:solidFill>
              </a:rPr>
              <a:t>EPSC</a:t>
            </a:r>
            <a:r>
              <a:rPr lang="el-GR" sz="17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algn="ctr"/>
            <a:r>
              <a:rPr lang="el-GR" sz="1200" b="1" dirty="0" smtClean="0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strovox.gr/forum/album_pic.php?pic_id=1867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651347"/>
            <a:ext cx="6442348" cy="620665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23082" y="0"/>
            <a:ext cx="3820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6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Ευχαριστώ!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404664"/>
            <a:ext cx="4282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  <a:r>
              <a:rPr lang="el-G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 Δομή του προγράμματος</a:t>
            </a:r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 descr="POP structur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861048"/>
            <a:ext cx="8820472" cy="2048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2776"/>
            <a:ext cx="86432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To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πρόγραμμα αποτελούνταν από μια θεωρητική ενότητα δύο μαθημάτων και μία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πρακτική ενότητα δύο εργαστηρίων. Στην συνέχεια, υπήρξε επικοινωνία για την επίτευξη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της πρακτικής άσκησης που έπρεπε να υλοποιηθεί από τους μετέχοντες.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'Οποιος συμμετείχε στις τέσσερις συναντήσεις και πραγματοποίησε την άσκηση είχε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δικαίωμα "βεβαίωσης επιτυχούς παρακολούθησης" (Εικόνα 1).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Εισηγητής των μαθημάτων και των εργαστηρίων ήταν ο υπεύθυνος του τομέα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πλανητικών παρατηρήσεων του Σ.Ε.Α. Εμμανουήλ Καρδάσης.</a:t>
            </a:r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60648"/>
            <a:ext cx="6405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l-G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3.1 Θεωρητικά μαθήματα</a:t>
            </a:r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908720"/>
            <a:ext cx="856895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Ενημέρωση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για τα βασικά χαρακτηριστικά των πλανητών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(κίνηση, χαρακτηριστικά επιφανείας και ατμόσφαιρας)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Παρουσιάση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των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νέων ανακαλύψεων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από τις επίγειες παρατηρήσεις αλλά και τις διαστημικές αποστολές.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το πώς με εναν τυπικό εξοπλισμό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και στοιχειώδη μεθοδολογία,ο καθένας σήμερα μπορεί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παράγει ψηφιακές εικόνες πολύτιμες για την ιστορική συνέχεια των καταγραφών των επιφανειακών   και ατμοσφαιρικών χαρακτηριστικών των πλανητών αλλά και έκτακτων γεγονότων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της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σπουδαιότητας της συνδρομής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των παρατηρητών με ερασιτεχνικά τηλεσκόπια (με τυπικές διαμέτρους από 15-60 εκ)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το πόσο σημαντικά επιτεύγματα και ανακαλύψεις έχουν γίνει και συνεχίζουν να γίνονται με την παρατήρηση με αυτά.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l-GR" sz="16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Πως συμβάλλουν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στην έρευνα των πλανητών λειτουργώντας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συμπληρωματικά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σε αυτές των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διαστημοσυσκευών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μιας και προφέρουν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σφαιρική κάλυψη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ολόκληρων των πλανήτων.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60212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l-GR" dirty="0" err="1" smtClean="0">
                <a:solidFill>
                  <a:srgbClr val="FFFF00"/>
                </a:solidFill>
              </a:rPr>
              <a:t>Mousis</a:t>
            </a:r>
            <a:r>
              <a:rPr lang="en-GB" altLang="el-GR" dirty="0" smtClean="0">
                <a:solidFill>
                  <a:srgbClr val="FFFF00"/>
                </a:solidFill>
              </a:rPr>
              <a:t> O. et al., 2014. </a:t>
            </a:r>
            <a:r>
              <a:rPr lang="el-GR" altLang="el-GR" dirty="0" smtClean="0">
                <a:solidFill>
                  <a:srgbClr val="FFFF00"/>
                </a:solidFill>
              </a:rPr>
              <a:t>, </a:t>
            </a:r>
            <a:r>
              <a:rPr lang="en-GB" altLang="el-GR" dirty="0" smtClean="0">
                <a:solidFill>
                  <a:srgbClr val="FFFF00"/>
                </a:solidFill>
              </a:rPr>
              <a:t>A Survey of Professional and Amateur Collaborations </a:t>
            </a:r>
            <a:endParaRPr lang="el-GR" altLang="el-GR" dirty="0" smtClean="0">
              <a:solidFill>
                <a:srgbClr val="FFFF00"/>
              </a:solidFill>
            </a:endParaRPr>
          </a:p>
          <a:p>
            <a:r>
              <a:rPr lang="en-GB" altLang="el-GR" dirty="0" smtClean="0">
                <a:solidFill>
                  <a:srgbClr val="FFFF00"/>
                </a:solidFill>
              </a:rPr>
              <a:t>in Planetary Science,  Experimental </a:t>
            </a:r>
            <a:r>
              <a:rPr lang="en-GB" altLang="el-GR" dirty="0" smtClean="0">
                <a:solidFill>
                  <a:srgbClr val="FFFF00"/>
                </a:solidFill>
              </a:rPr>
              <a:t>Astronomy,</a:t>
            </a:r>
            <a:r>
              <a:rPr lang="el-GR" altLang="el-GR" dirty="0" smtClean="0">
                <a:solidFill>
                  <a:srgbClr val="FFFF00"/>
                </a:solidFill>
              </a:rPr>
              <a:t>ttp</a:t>
            </a:r>
            <a:r>
              <a:rPr lang="el-GR" altLang="el-GR" dirty="0" smtClean="0">
                <a:solidFill>
                  <a:srgbClr val="FFFF00"/>
                </a:solidFill>
              </a:rPr>
              <a:t>://arxiv.org/pdf/1305.3647.pdf</a:t>
            </a:r>
            <a:endParaRPr lang="el-G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260648"/>
            <a:ext cx="6405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Θεωρητικά </a:t>
            </a:r>
            <a:r>
              <a:rPr lang="el-GR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μαθήματα</a:t>
            </a:r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785610"/>
            <a:ext cx="856895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Τονίστηκε ότι με εναν τυπικό εξοπλισμό και στοιχειώδη μεθοδολογία, ο καθένας σήμερα μπορεί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παράγει ψηφιακές εικόνες πολύτιμες 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για την ιστορική συνέχεια των καταγραφών των επιφανειακών και ατμοσφαιρικών χαρακτηριστικών των πλανητών αλλά και έκτακτων γεγονότων [7].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Τα τελευταία χρόνια οι παρατηρήσεις των ερασιτεχνών είναι υψηλής ανάλυσης, ως αποτέλεσμα τις προόδου της τεχνολογίας (ευαίσθητες και ταχύτερες κάμερες υψηλής ανάλυσης, ανάπτυξη λογισμικού επεξεργασίας εικόνας και βίντεο κτλ).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αρουσιάστηκε η μεθοδολογία χρήσης των φίλτρων γνωστών προδιαγραφών με σκοπό</a:t>
            </a:r>
            <a:r>
              <a:rPr lang="el-GR" sz="16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την σωστή διάκριση, καταγραφή και στην συνέχεια ανάλυση των δεδομένων για την εξαγωγή συμπερασμάτων ως προς την γενική συμπεριφορά των πλανητικών ατμοσφαιρών. </a:t>
            </a:r>
            <a:endParaRPr lang="el-GR" sz="16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l-GR" sz="1600" dirty="0" smtClean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8171954" cy="301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_KardasisEtAl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0104" y="3356992"/>
            <a:ext cx="7333896" cy="3501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88640"/>
            <a:ext cx="7562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3.1.1  1η συνάντηση – </a:t>
            </a:r>
            <a:r>
              <a:rPr lang="el-GR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μάθημα </a:t>
            </a:r>
            <a:r>
              <a:rPr lang="en-US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:  </a:t>
            </a:r>
            <a:r>
              <a:rPr lang="el-GR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Γεώδεις πλανήτες και πλανήτες νάνοι</a:t>
            </a:r>
            <a:endParaRPr lang="el-GR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8296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Σε αυτό το μάθημα παρουσιάστηκαν οι γεώδεις πλανήτες (Ερμής, Αφροδίτη, Άρης)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και οι πλανήτες νάνοι. Παρουσιάστηκε </a:t>
            </a:r>
            <a:r>
              <a:rPr lang="el-GR" dirty="0" smtClean="0">
                <a:solidFill>
                  <a:srgbClr val="FF0000"/>
                </a:solidFill>
              </a:rPr>
              <a:t>ο κάθε πλανήτης ξεχωριστά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δίνοντας έμφαση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στα ενδιαφέροντα φαινόμενα προς παρατήρηση από ερασιτεχνικά τηλεσκόπια,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και τονίζοντας μερικές εντυπωσιακές ανακαλύψεις ερασιτεχνών</a:t>
            </a:r>
          </a:p>
          <a:p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474199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703737" cy="517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15816" y="4462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i="1" dirty="0" smtClean="0">
                <a:solidFill>
                  <a:schemeClr val="bg1">
                    <a:lumMod val="85000"/>
                  </a:schemeClr>
                </a:solidFill>
              </a:rPr>
              <a:t>3.1.1.1  Ερμής</a:t>
            </a:r>
            <a:endParaRPr lang="el-GR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l-GR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024" y="580526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smtClean="0">
                <a:solidFill>
                  <a:srgbClr val="FFFF00"/>
                </a:solidFill>
              </a:rPr>
              <a:t>Καρδάσης, Ε. 2013, "Ψηφιακές παρατηρήσεις πλανητών κατά την διάρκεια της ημέρας", </a:t>
            </a:r>
          </a:p>
          <a:p>
            <a:r>
              <a:rPr lang="el-GR" sz="1200" dirty="0" smtClean="0">
                <a:solidFill>
                  <a:srgbClr val="FFFF00"/>
                </a:solidFill>
              </a:rPr>
              <a:t>8ο Πανελλήνιο Συνέδριο Ερασιτεχνικής Αστρονομίας, Θάσος, 11-13 Οκτωβρίου 2013</a:t>
            </a:r>
          </a:p>
          <a:p>
            <a:r>
              <a:rPr lang="el-GR" sz="1200" dirty="0" smtClean="0">
                <a:solidFill>
                  <a:srgbClr val="FFFF00"/>
                </a:solidFill>
              </a:rPr>
              <a:t>​</a:t>
            </a:r>
          </a:p>
          <a:p>
            <a:r>
              <a:rPr lang="en-US" sz="1200" dirty="0" err="1" smtClean="0">
                <a:solidFill>
                  <a:srgbClr val="FFFF00"/>
                </a:solidFill>
              </a:rPr>
              <a:t>Kardasis</a:t>
            </a:r>
            <a:r>
              <a:rPr lang="en-US" sz="1200" dirty="0" smtClean="0">
                <a:solidFill>
                  <a:srgbClr val="FFFF00"/>
                </a:solidFill>
              </a:rPr>
              <a:t>, E. 2013, “Digital daylight observations of the planets with small telescopes” , </a:t>
            </a:r>
            <a:r>
              <a:rPr lang="en-US" sz="1200" dirty="0" smtClean="0">
                <a:solidFill>
                  <a:srgbClr val="FFFF00"/>
                </a:solidFill>
              </a:rPr>
              <a:t>EPSC </a:t>
            </a:r>
            <a:r>
              <a:rPr lang="en-US" sz="1200" dirty="0" smtClean="0">
                <a:solidFill>
                  <a:srgbClr val="FFFF00"/>
                </a:solidFill>
              </a:rPr>
              <a:t>2013,  8 – 13 September 2013, London, UK. 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http://meetingorganizer.copernicus.org/EPSC2013/EPSC2013-795.pdf</a:t>
            </a:r>
            <a:endParaRPr lang="el-GR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888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i="1" dirty="0" smtClean="0">
                <a:solidFill>
                  <a:schemeClr val="bg1">
                    <a:lumMod val="85000"/>
                  </a:schemeClr>
                </a:solidFill>
              </a:rPr>
              <a:t>Αφροδίτη</a:t>
            </a:r>
            <a:endParaRPr lang="el-GR" sz="3600" dirty="0" smtClean="0">
              <a:solidFill>
                <a:schemeClr val="bg1">
                  <a:lumMod val="85000"/>
                </a:schemeClr>
              </a:solidFill>
            </a:endParaRPr>
          </a:p>
          <a:p>
            <a:endParaRPr lang="el-GR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568" y="1124744"/>
            <a:ext cx="878843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Οι σημαντικότερες παρατηρήσεις της Αφροδίτης που μπορούν να γίνουν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με ερασιτεχνικό </a:t>
            </a:r>
          </a:p>
          <a:p>
            <a:pPr algn="ctr"/>
            <a:r>
              <a:rPr lang="el-GR" dirty="0" smtClean="0"/>
              <a:t>τηλεσκόπιο αφορούν την παρατήρηση στο </a:t>
            </a:r>
            <a:r>
              <a:rPr lang="el-GR" dirty="0" smtClean="0">
                <a:solidFill>
                  <a:srgbClr val="FF0000"/>
                </a:solidFill>
              </a:rPr>
              <a:t>υπεριώδες φάσμα (~ 300-400 nm) </a:t>
            </a:r>
          </a:p>
          <a:p>
            <a:pPr algn="ctr"/>
            <a:r>
              <a:rPr lang="el-GR" dirty="0" smtClean="0"/>
              <a:t>όπου και καταγράφονται  χαρακτηριστικά "σημάδια". </a:t>
            </a:r>
          </a:p>
          <a:p>
            <a:pPr algn="ctr"/>
            <a:r>
              <a:rPr lang="el-GR" dirty="0" smtClean="0"/>
              <a:t>Με βάση την κίνηση τους μπορούν να υπολογιστούν οι ταχύτητες περι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στροφής  </a:t>
            </a:r>
          </a:p>
          <a:p>
            <a:pPr algn="ctr"/>
            <a:r>
              <a:rPr lang="el-GR" dirty="0" smtClean="0"/>
              <a:t>στο συγκεκριμένο πλάτος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</a:p>
          <a:p>
            <a:pPr algn="ctr"/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Με τις έρευνες στο υπεριώδες έγινε η πρώτη ανίχνευση της περιστροφής 4 ημερών της </a:t>
            </a:r>
          </a:p>
          <a:p>
            <a:pPr algn="ctr"/>
            <a:r>
              <a:rPr lang="el-GR" dirty="0" smtClean="0">
                <a:solidFill>
                  <a:srgbClr val="FF0000"/>
                </a:solidFill>
              </a:rPr>
              <a:t>ατμόσφαιρας της Αφροδίτης από ερασιτέχνη με ένα μικρό τηλεσκόπιο [8]</a:t>
            </a:r>
          </a:p>
          <a:p>
            <a:pPr algn="ctr"/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/>
              <a:t>Επίσης μπορούν να γίνουν παρατηρήσεις στο οπτικό μήκος κύματος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και στο </a:t>
            </a:r>
          </a:p>
          <a:p>
            <a:pPr algn="ctr"/>
            <a:r>
              <a:rPr lang="el-GR" dirty="0" smtClean="0"/>
              <a:t>υπέρυθρο (~ 700-1000 nm) για τυχόν καταγραφή σχηματισμών. </a:t>
            </a:r>
          </a:p>
          <a:p>
            <a:pPr algn="ctr"/>
            <a:r>
              <a:rPr lang="el-GR" dirty="0" smtClean="0"/>
              <a:t>Τα τελευταία χρόνια έχει παρατηρηθεί στο εγγύς υπέρυθρο (~1000 nm)  </a:t>
            </a:r>
            <a:r>
              <a:rPr lang="el-GR" dirty="0" smtClean="0">
                <a:solidFill>
                  <a:schemeClr val="bg1">
                    <a:lumMod val="95000"/>
                  </a:schemeClr>
                </a:solidFill>
              </a:rPr>
              <a:t>θερμική εκπομπή </a:t>
            </a:r>
          </a:p>
          <a:p>
            <a:pPr algn="ctr"/>
            <a:r>
              <a:rPr lang="el-GR" dirty="0" smtClean="0"/>
              <a:t>στην πλευρά της νύχτας [9].</a:t>
            </a:r>
          </a:p>
          <a:p>
            <a:pPr algn="ctr"/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Παρουσιάστηκαν και άλλα ενδιαφέροντα φαινόμενα όπως το </a:t>
            </a:r>
            <a:r>
              <a:rPr lang="el-GR" dirty="0" smtClean="0">
                <a:solidFill>
                  <a:srgbClr val="FF0000"/>
                </a:solidFill>
              </a:rPr>
              <a:t>φαινόμενο Schroter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(«Ανωμαλία φάσης»), το </a:t>
            </a:r>
            <a:r>
              <a:rPr lang="el-GR" dirty="0" smtClean="0">
                <a:solidFill>
                  <a:srgbClr val="FF0000"/>
                </a:solidFill>
              </a:rPr>
              <a:t>φαινόμενο του τεφρώδους φωτός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(Αshen Light) </a:t>
            </a:r>
          </a:p>
          <a:p>
            <a:pPr algn="ctr"/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αλλά και οι σπάνιες </a:t>
            </a:r>
            <a:r>
              <a:rPr lang="el-GR" dirty="0" smtClean="0">
                <a:solidFill>
                  <a:srgbClr val="FF0000"/>
                </a:solidFill>
              </a:rPr>
              <a:t>διαβάσεις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του πλανήτη μπροστά από τον 'Ήλιο. </a:t>
            </a:r>
          </a:p>
          <a:p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381328"/>
            <a:ext cx="7772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‘A</a:t>
            </a:r>
            <a:r>
              <a:rPr lang="el-GR" dirty="0" smtClean="0">
                <a:solidFill>
                  <a:srgbClr val="FFFF00"/>
                </a:solidFill>
              </a:rPr>
              <a:t>ρθρα</a:t>
            </a:r>
            <a:r>
              <a:rPr lang="en-US" dirty="0" smtClean="0">
                <a:solidFill>
                  <a:srgbClr val="FFFF00"/>
                </a:solidFill>
              </a:rPr>
              <a:t>  - </a:t>
            </a:r>
            <a:r>
              <a:rPr lang="el-GR" dirty="0" smtClean="0">
                <a:solidFill>
                  <a:srgbClr val="FFFF00"/>
                </a:solidFill>
              </a:rPr>
              <a:t>Ιάκωβος </a:t>
            </a:r>
            <a:r>
              <a:rPr lang="el-GR" dirty="0" smtClean="0">
                <a:solidFill>
                  <a:srgbClr val="FFFF00"/>
                </a:solidFill>
              </a:rPr>
              <a:t>N. Στέλλας, </a:t>
            </a:r>
            <a:r>
              <a:rPr lang="en-US" dirty="0" smtClean="0">
                <a:hlinkClick r:id="rId3"/>
              </a:rPr>
              <a:t>http://www.hellas-astro.gr/celestial-objects/venus</a:t>
            </a:r>
            <a:endParaRPr lang="el-GR" dirty="0" smtClean="0"/>
          </a:p>
          <a:p>
            <a:pPr>
              <a:defRPr/>
            </a:pPr>
            <a:endParaRPr lang="el-GR" i="1" dirty="0" smtClean="0">
              <a:solidFill>
                <a:schemeClr val="tx1">
                  <a:lumMod val="85000"/>
                </a:schemeClr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853</TotalTime>
  <Words>2299</Words>
  <Application>Microsoft Office PowerPoint</Application>
  <PresentationFormat>On-screen Show (4:3)</PresentationFormat>
  <Paragraphs>308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Oυρανός</vt:lpstr>
      <vt:lpstr>Ποσειδώνας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77</cp:revision>
  <dcterms:created xsi:type="dcterms:W3CDTF">2015-09-10T10:16:47Z</dcterms:created>
  <dcterms:modified xsi:type="dcterms:W3CDTF">2015-10-09T20:52:29Z</dcterms:modified>
</cp:coreProperties>
</file>